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36"/>
  </p:notesMasterIdLst>
  <p:sldIdLst>
    <p:sldId id="512" r:id="rId2"/>
    <p:sldId id="524" r:id="rId3"/>
    <p:sldId id="530" r:id="rId4"/>
    <p:sldId id="531" r:id="rId5"/>
    <p:sldId id="532" r:id="rId6"/>
    <p:sldId id="533" r:id="rId7"/>
    <p:sldId id="536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554" r:id="rId21"/>
    <p:sldId id="549" r:id="rId22"/>
    <p:sldId id="550" r:id="rId23"/>
    <p:sldId id="551" r:id="rId24"/>
    <p:sldId id="552" r:id="rId25"/>
    <p:sldId id="553" r:id="rId26"/>
    <p:sldId id="555" r:id="rId27"/>
    <p:sldId id="556" r:id="rId28"/>
    <p:sldId id="557" r:id="rId29"/>
    <p:sldId id="558" r:id="rId30"/>
    <p:sldId id="559" r:id="rId31"/>
    <p:sldId id="560" r:id="rId32"/>
    <p:sldId id="561" r:id="rId33"/>
    <p:sldId id="433" r:id="rId34"/>
    <p:sldId id="56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59595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617"/>
  </p:normalViewPr>
  <p:slideViewPr>
    <p:cSldViewPr snapToGrid="0" snapToObjects="1">
      <p:cViewPr varScale="1">
        <p:scale>
          <a:sx n="74" d="100"/>
          <a:sy n="74" d="100"/>
        </p:scale>
        <p:origin x="1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F4521-7A61-614B-94CE-FADF6DBDE45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8FB19-DD4E-8745-B724-85D227C5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5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bstract-Grey-background.png"/>
          <p:cNvPicPr>
            <a:picLocks noChangeAspect="1"/>
          </p:cNvPicPr>
          <p:nvPr/>
        </p:nvPicPr>
        <p:blipFill rotWithShape="1">
          <a:blip r:embed="rId2" cstate="print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7"/>
          <a:stretch/>
        </p:blipFill>
        <p:spPr>
          <a:xfrm>
            <a:off x="0" y="2975491"/>
            <a:ext cx="9162354" cy="3633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1900" y="2675342"/>
            <a:ext cx="7845431" cy="1108205"/>
          </a:xfrm>
        </p:spPr>
        <p:txBody>
          <a:bodyPr anchor="b">
            <a:noAutofit/>
          </a:bodyPr>
          <a:lstStyle>
            <a:lvl1pPr algn="ctr">
              <a:lnSpc>
                <a:spcPct val="70000"/>
              </a:lnSpc>
              <a:defRPr sz="3600" b="1" cap="all">
                <a:solidFill>
                  <a:srgbClr val="CC0099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91897" y="3813959"/>
            <a:ext cx="7845433" cy="755527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SUBTITLE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"/>
            <a:ext cx="957687" cy="777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10" y="3806647"/>
            <a:ext cx="7758415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0B45FFF-C9B1-4CEC-8D7E-22220DCFBB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4" name="Picture 13" descr="Logo-MOSTI-MIMOS-CREST-Late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92" y="1153686"/>
            <a:ext cx="2833809" cy="1246035"/>
          </a:xfrm>
          <a:prstGeom prst="rect">
            <a:avLst/>
          </a:prstGeom>
        </p:spPr>
      </p:pic>
      <p:pic>
        <p:nvPicPr>
          <p:cNvPr id="18" name="Picture 17" descr="MIMOS-Innovation-for-life-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21" y="5798744"/>
            <a:ext cx="3455865" cy="663163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4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49263" y="4226985"/>
            <a:ext cx="1822969" cy="1646767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461632"/>
            <a:ext cx="8229600" cy="1650577"/>
          </a:xfrm>
        </p:spPr>
        <p:txBody>
          <a:bodyPr>
            <a:normAutofit fontScale="55000" lnSpcReduction="20000"/>
          </a:bodyPr>
          <a:lstStyle/>
          <a:p>
            <a:r>
              <a:rPr lang="en-GB" sz="4800" b="1" dirty="0">
                <a:latin typeface="Helvetica"/>
                <a:cs typeface="Helvetica"/>
              </a:rPr>
              <a:t>Click to edit text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83258" y="4226985"/>
            <a:ext cx="1822969" cy="1646767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4725895" y="4226985"/>
            <a:ext cx="1822969" cy="1646767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6859891" y="4226985"/>
            <a:ext cx="1822969" cy="1646767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342900">
              <a:defRPr/>
            </a:pPr>
            <a:fld id="{291E71EB-C780-44EF-A4B6-2A2B2DA5AA29}" type="slidenum">
              <a:rPr lang="en-US" smtClean="0"/>
              <a:pPr defTabSz="342900"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 defTabSz="342900"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1325" y="4216400"/>
            <a:ext cx="1830388" cy="167005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49263" y="2465021"/>
            <a:ext cx="8234362" cy="1474096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6860592" y="4216400"/>
            <a:ext cx="1830388" cy="167005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726596" y="4216400"/>
            <a:ext cx="1830388" cy="167005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2583962" y="4216400"/>
            <a:ext cx="1830388" cy="167005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342900">
              <a:defRPr/>
            </a:pPr>
            <a:fld id="{291E71EB-C780-44EF-A4B6-2A2B2DA5AA29}" type="slidenum">
              <a:rPr lang="en-US" smtClean="0"/>
              <a:pPr defTabSz="342900">
                <a:defRPr/>
              </a:pPr>
              <a:t>‹#›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 defTabSz="342900"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1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1"/>
            <a:ext cx="957687" cy="777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" y="1"/>
            <a:ext cx="9143997" cy="6618239"/>
          </a:xfrm>
        </p:spPr>
        <p:txBody>
          <a:bodyPr/>
          <a:lstStyle/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342900">
              <a:defRPr/>
            </a:pPr>
            <a:fld id="{291E71EB-C780-44EF-A4B6-2A2B2DA5AA29}" type="slidenum">
              <a:rPr lang="en-US" smtClean="0"/>
              <a:pPr defTabSz="342900">
                <a:defRPr/>
              </a:pPr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 defTabSz="342900"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6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3" y="1325367"/>
            <a:ext cx="3008313" cy="1162051"/>
          </a:xfrm>
        </p:spPr>
        <p:txBody>
          <a:bodyPr anchor="b"/>
          <a:lstStyle>
            <a:lvl1pPr algn="l">
              <a:defRPr sz="1500" b="1">
                <a:solidFill>
                  <a:srgbClr val="CC0099"/>
                </a:solidFill>
              </a:defRPr>
            </a:lvl1pPr>
          </a:lstStyle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3" y="2487421"/>
            <a:ext cx="3008313" cy="3638745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subtitle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06C939D-C6C0-4056-8C1C-88C0B1CE985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71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1500" b="1">
                <a:solidFill>
                  <a:srgbClr val="CC0099"/>
                </a:solidFill>
              </a:defRPr>
            </a:lvl1pPr>
          </a:lstStyle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subtitle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B7DE1F7-9F77-4F16-A3A5-2DB80F738D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3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bstract-Grey-background.png"/>
          <p:cNvPicPr>
            <a:picLocks noChangeAspect="1"/>
          </p:cNvPicPr>
          <p:nvPr/>
        </p:nvPicPr>
        <p:blipFill rotWithShape="1">
          <a:blip r:embed="rId2" cstate="print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7"/>
          <a:stretch/>
        </p:blipFill>
        <p:spPr>
          <a:xfrm>
            <a:off x="0" y="2975491"/>
            <a:ext cx="9162354" cy="3633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1899" y="2686859"/>
            <a:ext cx="7845431" cy="1108205"/>
          </a:xfrm>
        </p:spPr>
        <p:txBody>
          <a:bodyPr anchor="b">
            <a:noAutofit/>
          </a:bodyPr>
          <a:lstStyle>
            <a:lvl1pPr algn="ctr">
              <a:lnSpc>
                <a:spcPct val="70000"/>
              </a:lnSpc>
              <a:defRPr sz="4800" b="1" cap="all"/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1"/>
            <a:ext cx="957687" cy="777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00" y="3772091"/>
            <a:ext cx="6400800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85813" y="4595942"/>
            <a:ext cx="7853362" cy="529167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user@mimos.my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3824184"/>
            <a:ext cx="7853362" cy="668145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FF6600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Any Questions?</a:t>
            </a:r>
          </a:p>
        </p:txBody>
      </p:sp>
      <p:pic>
        <p:nvPicPr>
          <p:cNvPr id="13" name="Picture 12" descr="Logo-MOSTI-MIMOS-CREST-Late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92" y="1153686"/>
            <a:ext cx="2833809" cy="1246035"/>
          </a:xfrm>
          <a:prstGeom prst="rect">
            <a:avLst/>
          </a:prstGeom>
        </p:spPr>
      </p:pic>
      <p:pic>
        <p:nvPicPr>
          <p:cNvPr id="19" name="Picture 18" descr="MIMOS-Innovation-for-life-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21" y="5798744"/>
            <a:ext cx="3455865" cy="663163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 defTabSz="342900"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05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2680" y="2407797"/>
            <a:ext cx="5782616" cy="67237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2219" y="1228792"/>
            <a:ext cx="5782616" cy="10865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1E71EB-C780-44EF-A4B6-2A2B2DA5A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20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274320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52400"/>
            <a:ext cx="12557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2"/>
          <p:cNvSpPr>
            <a:spLocks noChangeShapeType="1"/>
          </p:cNvSpPr>
          <p:nvPr userDrawn="1"/>
        </p:nvSpPr>
        <p:spPr bwMode="auto">
          <a:xfrm>
            <a:off x="1066800" y="228600"/>
            <a:ext cx="0" cy="685800"/>
          </a:xfrm>
          <a:prstGeom prst="line">
            <a:avLst/>
          </a:prstGeom>
          <a:noFill/>
          <a:ln w="12700">
            <a:solidFill>
              <a:srgbClr val="55504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prstClr val="black"/>
              </a:solidFill>
              <a:latin typeface="Times" pitchFamily="1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85800" y="1295400"/>
            <a:ext cx="8153400" cy="4876800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  <a:lvl2pPr>
              <a:defRPr sz="1350" baseline="0">
                <a:solidFill>
                  <a:schemeClr val="tx1"/>
                </a:solidFill>
              </a:defRPr>
            </a:lvl2pPr>
            <a:lvl3pPr>
              <a:defRPr sz="1350"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76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6"/>
          </p:nvPr>
        </p:nvSpPr>
        <p:spPr>
          <a:xfrm>
            <a:off x="685800" y="6654800"/>
            <a:ext cx="1905000" cy="431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2018 MIMOS Berhad</a:t>
            </a:r>
            <a:endParaRPr lang="en-GB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27C6B-791F-4AAD-A1FD-41F9C9DD27D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27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576755" y="3"/>
            <a:ext cx="6652846" cy="741521"/>
          </a:xfrm>
          <a:solidFill>
            <a:srgbClr val="FFFFFF">
              <a:alpha val="69804"/>
            </a:srgbClr>
          </a:solidFill>
        </p:spPr>
        <p:txBody>
          <a:bodyPr/>
          <a:lstStyle>
            <a:lvl1pPr algn="l">
              <a:defRPr sz="2700" b="1">
                <a:solidFill>
                  <a:srgbClr val="004D86"/>
                </a:solidFill>
                <a:latin typeface="CapsuulaRegular"/>
                <a:ea typeface="Segoe UI" panose="020B0502040204020203" pitchFamily="34" charset="0"/>
                <a:cs typeface="Capsuula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81293" y="6492877"/>
            <a:ext cx="562708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37EC74-EC48-4AB6-829D-4BDA1514C0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219200" y="1093695"/>
            <a:ext cx="7620000" cy="4876800"/>
          </a:xfrm>
          <a:prstGeom prst="rect">
            <a:avLst/>
          </a:prstGeom>
        </p:spPr>
        <p:txBody>
          <a:bodyPr/>
          <a:lstStyle>
            <a:lvl1pPr marL="201573" indent="-201573">
              <a:spcBef>
                <a:spcPts val="511"/>
              </a:spcBef>
              <a:spcAft>
                <a:spcPts val="511"/>
              </a:spcAft>
              <a:buSzPct val="100000"/>
              <a:buFont typeface="Arial" pitchFamily="34" charset="0"/>
              <a:buChar char="•"/>
              <a:defRPr sz="2000" b="1">
                <a:latin typeface="DIN Alternate Bold"/>
                <a:cs typeface="DIN Alternate Bold"/>
              </a:defRPr>
            </a:lvl1pPr>
            <a:lvl2pPr>
              <a:spcBef>
                <a:spcPts val="511"/>
              </a:spcBef>
              <a:spcAft>
                <a:spcPts val="511"/>
              </a:spcAft>
              <a:buFont typeface="Courier New" pitchFamily="49" charset="0"/>
              <a:buChar char="o"/>
              <a:defRPr sz="1500"/>
            </a:lvl2pPr>
            <a:lvl3pPr marL="1174260" indent="-395027">
              <a:spcBef>
                <a:spcPts val="511"/>
              </a:spcBef>
              <a:spcAft>
                <a:spcPts val="511"/>
              </a:spcAft>
              <a:buFont typeface="Wingdings" pitchFamily="2" charset="2"/>
              <a:buChar char="è"/>
              <a:defRPr sz="1500"/>
            </a:lvl3pPr>
            <a:lvl4pPr>
              <a:spcBef>
                <a:spcPts val="511"/>
              </a:spcBef>
              <a:spcAft>
                <a:spcPts val="511"/>
              </a:spcAft>
              <a:buFont typeface="Calibri" pitchFamily="34" charset="0"/>
              <a:buChar char="•"/>
              <a:defRPr sz="1500"/>
            </a:lvl4pPr>
            <a:lvl5pPr>
              <a:spcBef>
                <a:spcPts val="511"/>
              </a:spcBef>
              <a:spcAft>
                <a:spcPts val="511"/>
              </a:spcAft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2" descr="D:\Project management\On going project\00 Assignment closed\2015 MyIoT Week\IoT - National IoT Week\Event design\MyIOT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" y="-25399"/>
            <a:ext cx="1320800" cy="8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802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576755" y="3"/>
            <a:ext cx="6652846" cy="741521"/>
          </a:xfrm>
          <a:solidFill>
            <a:srgbClr val="FFFFFF">
              <a:alpha val="69804"/>
            </a:srgbClr>
          </a:solidFill>
        </p:spPr>
        <p:txBody>
          <a:bodyPr/>
          <a:lstStyle>
            <a:lvl1pPr algn="l">
              <a:defRPr sz="2700" b="1">
                <a:solidFill>
                  <a:srgbClr val="004D86"/>
                </a:solidFill>
                <a:latin typeface="CapsuulaRegular"/>
                <a:ea typeface="Segoe UI" panose="020B0502040204020203" pitchFamily="34" charset="0"/>
                <a:cs typeface="Capsuula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81293" y="6492877"/>
            <a:ext cx="562708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37EC74-EC48-4AB6-829D-4BDA1514C0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219200" y="1093695"/>
            <a:ext cx="7620000" cy="4876800"/>
          </a:xfrm>
          <a:prstGeom prst="rect">
            <a:avLst/>
          </a:prstGeom>
        </p:spPr>
        <p:txBody>
          <a:bodyPr/>
          <a:lstStyle>
            <a:lvl1pPr marL="201573" indent="-201573">
              <a:spcBef>
                <a:spcPts val="511"/>
              </a:spcBef>
              <a:spcAft>
                <a:spcPts val="511"/>
              </a:spcAft>
              <a:buSzPct val="100000"/>
              <a:buFont typeface="Arial" pitchFamily="34" charset="0"/>
              <a:buChar char="•"/>
              <a:defRPr sz="2000" b="1">
                <a:latin typeface="DIN Alternate Bold"/>
                <a:cs typeface="DIN Alternate Bold"/>
              </a:defRPr>
            </a:lvl1pPr>
            <a:lvl2pPr>
              <a:spcBef>
                <a:spcPts val="511"/>
              </a:spcBef>
              <a:spcAft>
                <a:spcPts val="511"/>
              </a:spcAft>
              <a:buFont typeface="Courier New" pitchFamily="49" charset="0"/>
              <a:buChar char="o"/>
              <a:defRPr sz="1500"/>
            </a:lvl2pPr>
            <a:lvl3pPr marL="1174260" indent="-395027">
              <a:spcBef>
                <a:spcPts val="511"/>
              </a:spcBef>
              <a:spcAft>
                <a:spcPts val="511"/>
              </a:spcAft>
              <a:buFont typeface="Wingdings" pitchFamily="2" charset="2"/>
              <a:buChar char="è"/>
              <a:defRPr sz="1500"/>
            </a:lvl3pPr>
            <a:lvl4pPr>
              <a:spcBef>
                <a:spcPts val="511"/>
              </a:spcBef>
              <a:spcAft>
                <a:spcPts val="511"/>
              </a:spcAft>
              <a:buFont typeface="Calibri" pitchFamily="34" charset="0"/>
              <a:buChar char="•"/>
              <a:defRPr sz="1500"/>
            </a:lvl4pPr>
            <a:lvl5pPr>
              <a:spcBef>
                <a:spcPts val="511"/>
              </a:spcBef>
              <a:spcAft>
                <a:spcPts val="511"/>
              </a:spcAft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2" descr="D:\Project management\On going project\00 Assignment closed\2015 MyIoT Week\IoT - National IoT Week\Event design\MyIOT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" y="-25399"/>
            <a:ext cx="1320800" cy="8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017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-Grey-background.png"/>
          <p:cNvPicPr>
            <a:picLocks noChangeAspect="1"/>
          </p:cNvPicPr>
          <p:nvPr/>
        </p:nvPicPr>
        <p:blipFill rotWithShape="1">
          <a:blip r:embed="rId2" cstate="print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7"/>
          <a:stretch/>
        </p:blipFill>
        <p:spPr>
          <a:xfrm>
            <a:off x="0" y="2972139"/>
            <a:ext cx="9162354" cy="3633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3000" b="1" cap="all">
                <a:solidFill>
                  <a:srgbClr val="CC0099"/>
                </a:solidFill>
              </a:defRPr>
            </a:lvl1pPr>
          </a:lstStyle>
          <a:p>
            <a:r>
              <a:rPr lang="en-US" smtClean="0"/>
              <a:t>Click to edit SECTION NAME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section subtitle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342900">
              <a:defRPr/>
            </a:pPr>
            <a:fld id="{291E71EB-C780-44EF-A4B6-2A2B2DA5AA29}" type="slidenum">
              <a:rPr lang="en-US" smtClean="0"/>
              <a:pPr defTabSz="342900">
                <a:defRPr/>
              </a:pPr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 defTabSz="342900"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95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576755" y="3"/>
            <a:ext cx="6652846" cy="741521"/>
          </a:xfrm>
          <a:solidFill>
            <a:srgbClr val="FFFFFF">
              <a:alpha val="69804"/>
            </a:srgbClr>
          </a:solidFill>
        </p:spPr>
        <p:txBody>
          <a:bodyPr/>
          <a:lstStyle>
            <a:lvl1pPr algn="l">
              <a:defRPr sz="2700" b="1">
                <a:solidFill>
                  <a:srgbClr val="004D86"/>
                </a:solidFill>
                <a:latin typeface="CapsuulaRegular"/>
                <a:ea typeface="Segoe UI" panose="020B0502040204020203" pitchFamily="34" charset="0"/>
                <a:cs typeface="Capsuula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81293" y="6492877"/>
            <a:ext cx="562708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37EC74-EC48-4AB6-829D-4BDA1514C0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219200" y="1093695"/>
            <a:ext cx="7620000" cy="4876800"/>
          </a:xfrm>
          <a:prstGeom prst="rect">
            <a:avLst/>
          </a:prstGeom>
        </p:spPr>
        <p:txBody>
          <a:bodyPr/>
          <a:lstStyle>
            <a:lvl1pPr marL="201573" indent="-201573">
              <a:spcBef>
                <a:spcPts val="511"/>
              </a:spcBef>
              <a:spcAft>
                <a:spcPts val="511"/>
              </a:spcAft>
              <a:buSzPct val="100000"/>
              <a:buFont typeface="Arial" pitchFamily="34" charset="0"/>
              <a:buChar char="•"/>
              <a:defRPr sz="2000" b="1">
                <a:latin typeface="DIN Alternate Bold"/>
                <a:cs typeface="DIN Alternate Bold"/>
              </a:defRPr>
            </a:lvl1pPr>
            <a:lvl2pPr>
              <a:spcBef>
                <a:spcPts val="511"/>
              </a:spcBef>
              <a:spcAft>
                <a:spcPts val="511"/>
              </a:spcAft>
              <a:buFont typeface="Courier New" pitchFamily="49" charset="0"/>
              <a:buChar char="o"/>
              <a:defRPr sz="1500"/>
            </a:lvl2pPr>
            <a:lvl3pPr marL="1174260" indent="-395027">
              <a:spcBef>
                <a:spcPts val="511"/>
              </a:spcBef>
              <a:spcAft>
                <a:spcPts val="511"/>
              </a:spcAft>
              <a:buFont typeface="Wingdings" pitchFamily="2" charset="2"/>
              <a:buChar char="è"/>
              <a:defRPr sz="1500"/>
            </a:lvl3pPr>
            <a:lvl4pPr>
              <a:spcBef>
                <a:spcPts val="511"/>
              </a:spcBef>
              <a:spcAft>
                <a:spcPts val="511"/>
              </a:spcAft>
              <a:buFont typeface="Calibri" pitchFamily="34" charset="0"/>
              <a:buChar char="•"/>
              <a:defRPr sz="1500"/>
            </a:lvl4pPr>
            <a:lvl5pPr>
              <a:spcBef>
                <a:spcPts val="511"/>
              </a:spcBef>
              <a:spcAft>
                <a:spcPts val="511"/>
              </a:spcAft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2" descr="D:\Project management\On going project\00 Assignment closed\2015 MyIoT Week\IoT - National IoT Week\Event design\MyIOT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" y="-25399"/>
            <a:ext cx="1320800" cy="8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4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576755" y="3"/>
            <a:ext cx="6652846" cy="741521"/>
          </a:xfrm>
          <a:solidFill>
            <a:srgbClr val="FFFFFF">
              <a:alpha val="69804"/>
            </a:srgbClr>
          </a:solidFill>
        </p:spPr>
        <p:txBody>
          <a:bodyPr/>
          <a:lstStyle>
            <a:lvl1pPr algn="l">
              <a:defRPr sz="2700" b="1">
                <a:solidFill>
                  <a:srgbClr val="004D86"/>
                </a:solidFill>
                <a:latin typeface="CapsuulaRegular"/>
                <a:ea typeface="Segoe UI" panose="020B0502040204020203" pitchFamily="34" charset="0"/>
                <a:cs typeface="Capsuula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81293" y="6492877"/>
            <a:ext cx="562708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37EC74-EC48-4AB6-829D-4BDA1514C0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219200" y="1093695"/>
            <a:ext cx="7620000" cy="4876800"/>
          </a:xfrm>
          <a:prstGeom prst="rect">
            <a:avLst/>
          </a:prstGeom>
        </p:spPr>
        <p:txBody>
          <a:bodyPr/>
          <a:lstStyle>
            <a:lvl1pPr marL="201573" indent="-201573">
              <a:spcBef>
                <a:spcPts val="511"/>
              </a:spcBef>
              <a:spcAft>
                <a:spcPts val="511"/>
              </a:spcAft>
              <a:buSzPct val="100000"/>
              <a:buFont typeface="Arial" pitchFamily="34" charset="0"/>
              <a:buChar char="•"/>
              <a:defRPr sz="2000" b="1">
                <a:latin typeface="DIN Alternate Bold"/>
                <a:cs typeface="DIN Alternate Bold"/>
              </a:defRPr>
            </a:lvl1pPr>
            <a:lvl2pPr>
              <a:spcBef>
                <a:spcPts val="511"/>
              </a:spcBef>
              <a:spcAft>
                <a:spcPts val="511"/>
              </a:spcAft>
              <a:buFont typeface="Courier New" pitchFamily="49" charset="0"/>
              <a:buChar char="o"/>
              <a:defRPr sz="1500"/>
            </a:lvl2pPr>
            <a:lvl3pPr marL="1174260" indent="-395027">
              <a:spcBef>
                <a:spcPts val="511"/>
              </a:spcBef>
              <a:spcAft>
                <a:spcPts val="511"/>
              </a:spcAft>
              <a:buFont typeface="Wingdings" pitchFamily="2" charset="2"/>
              <a:buChar char="è"/>
              <a:defRPr sz="1500"/>
            </a:lvl3pPr>
            <a:lvl4pPr>
              <a:spcBef>
                <a:spcPts val="511"/>
              </a:spcBef>
              <a:spcAft>
                <a:spcPts val="511"/>
              </a:spcAft>
              <a:buFont typeface="Calibri" pitchFamily="34" charset="0"/>
              <a:buChar char="•"/>
              <a:defRPr sz="1500"/>
            </a:lvl4pPr>
            <a:lvl5pPr>
              <a:spcBef>
                <a:spcPts val="511"/>
              </a:spcBef>
              <a:spcAft>
                <a:spcPts val="511"/>
              </a:spcAft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2" descr="D:\Project management\On going project\00 Assignment closed\2015 MyIoT Week\IoT - National IoT Week\Event design\MyIOT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" y="-25399"/>
            <a:ext cx="1320800" cy="8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7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576755" y="3"/>
            <a:ext cx="6652846" cy="741521"/>
          </a:xfrm>
          <a:solidFill>
            <a:srgbClr val="FFFFFF">
              <a:alpha val="69804"/>
            </a:srgbClr>
          </a:solidFill>
        </p:spPr>
        <p:txBody>
          <a:bodyPr/>
          <a:lstStyle>
            <a:lvl1pPr algn="l">
              <a:defRPr sz="2700" b="1">
                <a:solidFill>
                  <a:srgbClr val="004D86"/>
                </a:solidFill>
                <a:latin typeface="CapsuulaRegular"/>
                <a:ea typeface="Segoe UI" panose="020B0502040204020203" pitchFamily="34" charset="0"/>
                <a:cs typeface="Capsuula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81293" y="6492877"/>
            <a:ext cx="562708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37EC74-EC48-4AB6-829D-4BDA1514C0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219200" y="1093695"/>
            <a:ext cx="7620000" cy="4876800"/>
          </a:xfrm>
          <a:prstGeom prst="rect">
            <a:avLst/>
          </a:prstGeom>
        </p:spPr>
        <p:txBody>
          <a:bodyPr/>
          <a:lstStyle>
            <a:lvl1pPr marL="201573" indent="-201573">
              <a:spcBef>
                <a:spcPts val="511"/>
              </a:spcBef>
              <a:spcAft>
                <a:spcPts val="511"/>
              </a:spcAft>
              <a:buSzPct val="100000"/>
              <a:buFont typeface="Arial" pitchFamily="34" charset="0"/>
              <a:buChar char="•"/>
              <a:defRPr sz="2000" b="1">
                <a:latin typeface="DIN Alternate Bold"/>
                <a:cs typeface="DIN Alternate Bold"/>
              </a:defRPr>
            </a:lvl1pPr>
            <a:lvl2pPr>
              <a:spcBef>
                <a:spcPts val="511"/>
              </a:spcBef>
              <a:spcAft>
                <a:spcPts val="511"/>
              </a:spcAft>
              <a:buFont typeface="Courier New" pitchFamily="49" charset="0"/>
              <a:buChar char="o"/>
              <a:defRPr sz="1500"/>
            </a:lvl2pPr>
            <a:lvl3pPr marL="1174260" indent="-395027">
              <a:spcBef>
                <a:spcPts val="511"/>
              </a:spcBef>
              <a:spcAft>
                <a:spcPts val="511"/>
              </a:spcAft>
              <a:buFont typeface="Wingdings" pitchFamily="2" charset="2"/>
              <a:buChar char="è"/>
              <a:defRPr sz="1500"/>
            </a:lvl3pPr>
            <a:lvl4pPr>
              <a:spcBef>
                <a:spcPts val="511"/>
              </a:spcBef>
              <a:spcAft>
                <a:spcPts val="511"/>
              </a:spcAft>
              <a:buFont typeface="Calibri" pitchFamily="34" charset="0"/>
              <a:buChar char="•"/>
              <a:defRPr sz="1500"/>
            </a:lvl4pPr>
            <a:lvl5pPr>
              <a:spcBef>
                <a:spcPts val="511"/>
              </a:spcBef>
              <a:spcAft>
                <a:spcPts val="511"/>
              </a:spcAft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2" descr="D:\Project management\On going project\00 Assignment closed\2015 MyIoT Week\IoT - National IoT Week\Event design\MyIOT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" y="-25399"/>
            <a:ext cx="1320800" cy="8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215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576755" y="3"/>
            <a:ext cx="6652846" cy="741521"/>
          </a:xfrm>
          <a:solidFill>
            <a:srgbClr val="FFFFFF">
              <a:alpha val="69804"/>
            </a:srgbClr>
          </a:solidFill>
        </p:spPr>
        <p:txBody>
          <a:bodyPr/>
          <a:lstStyle>
            <a:lvl1pPr algn="l">
              <a:defRPr sz="2700" b="1">
                <a:solidFill>
                  <a:srgbClr val="004D86"/>
                </a:solidFill>
                <a:latin typeface="CapsuulaRegular"/>
                <a:ea typeface="Segoe UI" panose="020B0502040204020203" pitchFamily="34" charset="0"/>
                <a:cs typeface="Capsuula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81293" y="6492877"/>
            <a:ext cx="562708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37EC74-EC48-4AB6-829D-4BDA1514C0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219200" y="1093695"/>
            <a:ext cx="7620000" cy="4876800"/>
          </a:xfrm>
          <a:prstGeom prst="rect">
            <a:avLst/>
          </a:prstGeom>
        </p:spPr>
        <p:txBody>
          <a:bodyPr/>
          <a:lstStyle>
            <a:lvl1pPr marL="201573" indent="-201573">
              <a:spcBef>
                <a:spcPts val="511"/>
              </a:spcBef>
              <a:spcAft>
                <a:spcPts val="511"/>
              </a:spcAft>
              <a:buSzPct val="100000"/>
              <a:buFont typeface="Arial" pitchFamily="34" charset="0"/>
              <a:buChar char="•"/>
              <a:defRPr sz="2000" b="1">
                <a:latin typeface="DIN Alternate Bold"/>
                <a:cs typeface="DIN Alternate Bold"/>
              </a:defRPr>
            </a:lvl1pPr>
            <a:lvl2pPr>
              <a:spcBef>
                <a:spcPts val="511"/>
              </a:spcBef>
              <a:spcAft>
                <a:spcPts val="511"/>
              </a:spcAft>
              <a:buFont typeface="Courier New" pitchFamily="49" charset="0"/>
              <a:buChar char="o"/>
              <a:defRPr sz="1500"/>
            </a:lvl2pPr>
            <a:lvl3pPr marL="1174260" indent="-395027">
              <a:spcBef>
                <a:spcPts val="511"/>
              </a:spcBef>
              <a:spcAft>
                <a:spcPts val="511"/>
              </a:spcAft>
              <a:buFont typeface="Wingdings" pitchFamily="2" charset="2"/>
              <a:buChar char="è"/>
              <a:defRPr sz="1500"/>
            </a:lvl3pPr>
            <a:lvl4pPr>
              <a:spcBef>
                <a:spcPts val="511"/>
              </a:spcBef>
              <a:spcAft>
                <a:spcPts val="511"/>
              </a:spcAft>
              <a:buFont typeface="Calibri" pitchFamily="34" charset="0"/>
              <a:buChar char="•"/>
              <a:defRPr sz="1500"/>
            </a:lvl4pPr>
            <a:lvl5pPr>
              <a:spcBef>
                <a:spcPts val="511"/>
              </a:spcBef>
              <a:spcAft>
                <a:spcPts val="511"/>
              </a:spcAft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2" descr="D:\Project management\On going project\00 Assignment closed\2015 MyIoT Week\IoT - National IoT Week\Event design\MyIOT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" y="-25399"/>
            <a:ext cx="1320800" cy="8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700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576755" y="3"/>
            <a:ext cx="6652846" cy="741521"/>
          </a:xfrm>
          <a:solidFill>
            <a:srgbClr val="FFFFFF">
              <a:alpha val="69804"/>
            </a:srgbClr>
          </a:solidFill>
        </p:spPr>
        <p:txBody>
          <a:bodyPr/>
          <a:lstStyle>
            <a:lvl1pPr algn="l">
              <a:defRPr sz="2700" b="1">
                <a:solidFill>
                  <a:srgbClr val="004D86"/>
                </a:solidFill>
                <a:latin typeface="CapsuulaRegular"/>
                <a:ea typeface="Segoe UI" panose="020B0502040204020203" pitchFamily="34" charset="0"/>
                <a:cs typeface="Capsuula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81293" y="6492877"/>
            <a:ext cx="562708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37EC74-EC48-4AB6-829D-4BDA1514C0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219200" y="1093695"/>
            <a:ext cx="7620000" cy="4876800"/>
          </a:xfrm>
          <a:prstGeom prst="rect">
            <a:avLst/>
          </a:prstGeom>
        </p:spPr>
        <p:txBody>
          <a:bodyPr/>
          <a:lstStyle>
            <a:lvl1pPr marL="201573" indent="-201573">
              <a:spcBef>
                <a:spcPts val="511"/>
              </a:spcBef>
              <a:spcAft>
                <a:spcPts val="511"/>
              </a:spcAft>
              <a:buSzPct val="100000"/>
              <a:buFont typeface="Arial" pitchFamily="34" charset="0"/>
              <a:buChar char="•"/>
              <a:defRPr sz="2000" b="1">
                <a:latin typeface="DIN Alternate Bold"/>
                <a:cs typeface="DIN Alternate Bold"/>
              </a:defRPr>
            </a:lvl1pPr>
            <a:lvl2pPr>
              <a:spcBef>
                <a:spcPts val="511"/>
              </a:spcBef>
              <a:spcAft>
                <a:spcPts val="511"/>
              </a:spcAft>
              <a:buFont typeface="Courier New" pitchFamily="49" charset="0"/>
              <a:buChar char="o"/>
              <a:defRPr sz="1500"/>
            </a:lvl2pPr>
            <a:lvl3pPr marL="1174260" indent="-395027">
              <a:spcBef>
                <a:spcPts val="511"/>
              </a:spcBef>
              <a:spcAft>
                <a:spcPts val="511"/>
              </a:spcAft>
              <a:buFont typeface="Wingdings" pitchFamily="2" charset="2"/>
              <a:buChar char="è"/>
              <a:defRPr sz="1500"/>
            </a:lvl3pPr>
            <a:lvl4pPr>
              <a:spcBef>
                <a:spcPts val="511"/>
              </a:spcBef>
              <a:spcAft>
                <a:spcPts val="511"/>
              </a:spcAft>
              <a:buFont typeface="Calibri" pitchFamily="34" charset="0"/>
              <a:buChar char="•"/>
              <a:defRPr sz="1500"/>
            </a:lvl4pPr>
            <a:lvl5pPr>
              <a:spcBef>
                <a:spcPts val="511"/>
              </a:spcBef>
              <a:spcAft>
                <a:spcPts val="511"/>
              </a:spcAft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2" descr="D:\Project management\On going project\00 Assignment closed\2015 MyIoT Week\IoT - National IoT Week\Event design\MyIOT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" y="-25399"/>
            <a:ext cx="1320800" cy="8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68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no text _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30146" y="7471"/>
            <a:ext cx="7466924" cy="613189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515"/>
            <a:ext cx="2133600" cy="366071"/>
          </a:xfrm>
          <a:prstGeom prst="rect">
            <a:avLst/>
          </a:prstGeom>
        </p:spPr>
        <p:txBody>
          <a:bodyPr/>
          <a:lstStyle>
            <a:lvl1pPr defTabSz="457189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29614" y="6161839"/>
            <a:ext cx="455612" cy="361839"/>
          </a:xfrm>
          <a:prstGeom prst="rect">
            <a:avLst/>
          </a:prstGeom>
        </p:spPr>
        <p:txBody>
          <a:bodyPr/>
          <a:lstStyle>
            <a:lvl1pPr defTabSz="457189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4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 no Text 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78807"/>
            <a:ext cx="7543800" cy="613189"/>
          </a:xfrm>
        </p:spPr>
        <p:txBody>
          <a:bodyPr/>
          <a:lstStyle>
            <a:lvl1pPr>
              <a:defRPr sz="2800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515"/>
            <a:ext cx="2133600" cy="366071"/>
          </a:xfrm>
          <a:prstGeom prst="rect">
            <a:avLst/>
          </a:prstGeom>
        </p:spPr>
        <p:txBody>
          <a:bodyPr/>
          <a:lstStyle>
            <a:lvl1pPr defTabSz="457189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29614" y="6161839"/>
            <a:ext cx="455612" cy="361839"/>
          </a:xfrm>
          <a:prstGeom prst="rect">
            <a:avLst/>
          </a:prstGeom>
        </p:spPr>
        <p:txBody>
          <a:bodyPr/>
          <a:lstStyle>
            <a:lvl1pPr defTabSz="457189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EC7930A3-C655-9643-8F56-97E44D8CA2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2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CC0099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17925"/>
            <a:ext cx="8229600" cy="4708241"/>
          </a:xfrm>
        </p:spPr>
        <p:txBody>
          <a:bodyPr/>
          <a:lstStyle/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CD2505E3-A784-45C7-B1B0-4A1DFC3C055A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6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CC0099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BEF4558D-BDDD-4C23-851D-93B806FEF84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>
              <a:defRPr/>
            </a:pPr>
            <a:r>
              <a:rPr lang="en-US" smtClean="0"/>
              <a:t>© 2018 MIMOS Berhad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8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CC0099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4D31BC78-AFA2-4BC1-B58F-230D78F6B2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29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CC0099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098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49263" y="4226985"/>
            <a:ext cx="3852862" cy="1646767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461632"/>
            <a:ext cx="8229600" cy="1650577"/>
          </a:xfrm>
        </p:spPr>
        <p:txBody>
          <a:bodyPr>
            <a:normAutofit fontScale="55000" lnSpcReduction="20000"/>
          </a:bodyPr>
          <a:lstStyle>
            <a:lvl1pPr>
              <a:defRPr baseline="0"/>
            </a:lvl1pPr>
          </a:lstStyle>
          <a:p>
            <a:r>
              <a:rPr lang="en-GB" sz="4800" b="1" dirty="0">
                <a:latin typeface="Helvetica"/>
                <a:cs typeface="Helvetica"/>
              </a:rPr>
              <a:t>Click to edit text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821633" y="4216401"/>
            <a:ext cx="3860800" cy="168063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342900">
              <a:defRPr/>
            </a:pPr>
            <a:fld id="{291E71EB-C780-44EF-A4B6-2A2B2DA5AA29}" type="slidenum">
              <a:rPr lang="en-US" smtClean="0"/>
              <a:pPr defTabSz="342900">
                <a:defRPr/>
              </a:pPr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 defTabSz="342900"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726596" y="4216400"/>
            <a:ext cx="3973541" cy="167005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600"/>
            </a:lvl2pPr>
            <a:lvl3pPr marL="685800" indent="0">
              <a:buNone/>
              <a:defRPr sz="1600"/>
            </a:lvl3pPr>
            <a:lvl4pPr marL="1028700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1325" y="4216400"/>
            <a:ext cx="3982181" cy="167005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600"/>
            </a:lvl2pPr>
            <a:lvl3pPr marL="685800" indent="0">
              <a:buNone/>
              <a:defRPr sz="1600"/>
            </a:lvl3pPr>
            <a:lvl4pPr marL="1028700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49263" y="2465021"/>
            <a:ext cx="8234362" cy="1474096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342900">
              <a:defRPr/>
            </a:pPr>
            <a:fld id="{291E71EB-C780-44EF-A4B6-2A2B2DA5AA29}" type="slidenum">
              <a:rPr lang="en-US" smtClean="0"/>
              <a:pPr defTabSz="342900">
                <a:defRPr/>
              </a:pPr>
              <a:t>‹#›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 defTabSz="342900"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8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134861" y="4216400"/>
            <a:ext cx="2565278" cy="16700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400"/>
            </a:lvl2pPr>
            <a:lvl3pPr marL="685800" indent="0">
              <a:buNone/>
              <a:defRPr sz="1400"/>
            </a:lvl3pPr>
            <a:lvl4pPr marL="1028700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1325" y="4216400"/>
            <a:ext cx="2565278" cy="16700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400"/>
            </a:lvl2pPr>
            <a:lvl3pPr marL="685800" indent="0">
              <a:buNone/>
              <a:defRPr sz="1400"/>
            </a:lvl3pPr>
            <a:lvl4pPr marL="1028700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49263" y="2465021"/>
            <a:ext cx="8234362" cy="1474096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292413" y="4216400"/>
            <a:ext cx="2565278" cy="16700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400"/>
            </a:lvl2pPr>
            <a:lvl3pPr marL="685800" indent="0">
              <a:buNone/>
              <a:defRPr sz="1400"/>
            </a:lvl3pPr>
            <a:lvl4pPr marL="1028700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8651"/>
            <a:ext cx="601058" cy="249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342900">
              <a:defRPr/>
            </a:pPr>
            <a:fld id="{291E71EB-C780-44EF-A4B6-2A2B2DA5AA29}" type="slidenum">
              <a:rPr lang="en-US" smtClean="0"/>
              <a:pPr defTabSz="342900"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8651"/>
            <a:ext cx="2649523" cy="249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 defTabSz="342900"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4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IMOS LOGO.jpg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" t="3715" r="3612" b="-2"/>
          <a:stretch/>
        </p:blipFill>
        <p:spPr>
          <a:xfrm>
            <a:off x="265112" y="256324"/>
            <a:ext cx="460100" cy="460796"/>
          </a:xfrm>
          <a:prstGeom prst="rect">
            <a:avLst/>
          </a:prstGeom>
        </p:spPr>
      </p:pic>
      <p:pic>
        <p:nvPicPr>
          <p:cNvPr id="7" name="Picture 6" descr="BottomBar_16x9.jp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1475"/>
            <a:ext cx="9144000" cy="2565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4892" y="274642"/>
            <a:ext cx="7632086" cy="36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2412" y="6601475"/>
            <a:ext cx="601058" cy="2565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342900">
              <a:defRPr/>
            </a:pPr>
            <a:fld id="{291E71EB-C780-44EF-A4B6-2A2B2DA5AA29}" type="slidenum">
              <a:rPr lang="en-US" smtClean="0"/>
              <a:pPr defTabSz="342900"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356" y="6601475"/>
            <a:ext cx="2649523" cy="25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u="none" strike="noStrike" baseline="0" smtClean="0">
                <a:latin typeface="Arial "/>
                <a:cs typeface="Arial "/>
              </a:defRPr>
            </a:lvl1pPr>
          </a:lstStyle>
          <a:p>
            <a:pPr defTabSz="342900"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03" r:id="rId17"/>
    <p:sldLayoutId id="2147483661" r:id="rId18"/>
    <p:sldLayoutId id="2147483667" r:id="rId19"/>
    <p:sldLayoutId id="2147483668" r:id="rId20"/>
    <p:sldLayoutId id="2147483669" r:id="rId21"/>
    <p:sldLayoutId id="2147483675" r:id="rId22"/>
    <p:sldLayoutId id="2147483684" r:id="rId23"/>
    <p:sldLayoutId id="2147483685" r:id="rId24"/>
    <p:sldLayoutId id="2147483688" r:id="rId25"/>
    <p:sldLayoutId id="2147483689" r:id="rId2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342900" rtl="0" eaLnBrk="1" latinLnBrk="0" hangingPunct="1">
        <a:spcBef>
          <a:spcPct val="0"/>
        </a:spcBef>
        <a:buNone/>
        <a:defRPr sz="2400" b="1" kern="1200">
          <a:solidFill>
            <a:srgbClr val="CC0099"/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enonline/LoRaWAN_WiFi_IoT_Training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Hands-on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0B45FFF-C9B1-4CEC-8D7E-22220DCFBB4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10186" y="2705963"/>
            <a:ext cx="54088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>
                <a:solidFill>
                  <a:srgbClr val="CC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Node</a:t>
            </a:r>
            <a:endParaRPr lang="en-US" sz="6600" b="1" dirty="0">
              <a:solidFill>
                <a:srgbClr val="CC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879" y="785611"/>
            <a:ext cx="4009529" cy="1827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2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See the dashboard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56" y="837507"/>
            <a:ext cx="3079762" cy="547513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321893" y="1609858"/>
            <a:ext cx="2202288" cy="5795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1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sure you can get the sensor data locally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6029" y="1542290"/>
            <a:ext cx="7970949" cy="328728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In the dashboard, you can see all your phone’s sensors in action</a:t>
            </a:r>
          </a:p>
          <a:p>
            <a:r>
              <a:rPr lang="en-US" smtClean="0"/>
              <a:t>It means you are now already have the sensor data…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3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 : See the dashboard (continue)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4" y="1449197"/>
            <a:ext cx="2447627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13" y="1449197"/>
            <a:ext cx="2436295" cy="433119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510566" y="1986553"/>
            <a:ext cx="2537138" cy="965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Toggle OFF to 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1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Push the data to cloud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8755" y="1220317"/>
            <a:ext cx="8048223" cy="4008505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Release the data </a:t>
            </a:r>
          </a:p>
          <a:p>
            <a:r>
              <a:rPr lang="en-US" dirty="0" smtClean="0"/>
              <a:t>Let it go somewhere rather than just trapped inside your phone 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r>
              <a:rPr lang="en-US" dirty="0" smtClean="0"/>
              <a:t>We will use MQTT service to do the work</a:t>
            </a:r>
          </a:p>
          <a:p>
            <a:r>
              <a:rPr lang="en-US" dirty="0" smtClean="0"/>
              <a:t>Select any sensors you like to publish </a:t>
            </a:r>
          </a:p>
        </p:txBody>
      </p:sp>
    </p:spTree>
    <p:extLst>
      <p:ext uri="{BB962C8B-B14F-4D97-AF65-F5344CB8AC3E}">
        <p14:creationId xmlns:p14="http://schemas.microsoft.com/office/powerpoint/2010/main" val="60412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 : Stream it 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2" y="1111179"/>
            <a:ext cx="2671148" cy="4748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54" y="1111179"/>
            <a:ext cx="2671149" cy="474870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242046" y="1725769"/>
            <a:ext cx="2730321" cy="1373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Click at “Stream”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28034" y="2176530"/>
            <a:ext cx="1944709" cy="4507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5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Stream It !  (continue)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2" y="1214170"/>
            <a:ext cx="2447627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40" y="1214170"/>
            <a:ext cx="2447628" cy="435133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98811" y="1584102"/>
            <a:ext cx="3181082" cy="1571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Click at MQTT strea</a:t>
            </a:r>
            <a:r>
              <a:rPr lang="en-US" b="1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8" name="Oval 7"/>
          <p:cNvSpPr/>
          <p:nvPr/>
        </p:nvSpPr>
        <p:spPr>
          <a:xfrm>
            <a:off x="645862" y="1880315"/>
            <a:ext cx="1764405" cy="3992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0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4: Fill in MQTT info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7392" y="1207439"/>
            <a:ext cx="8009586" cy="3879716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Scroll down at the same screen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81" y="61219"/>
            <a:ext cx="3512914" cy="624518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687910" y="3232598"/>
            <a:ext cx="4017685" cy="28845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4 : Press ON to publish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04" y="910840"/>
            <a:ext cx="2868017" cy="509869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04553" y="4572000"/>
            <a:ext cx="4134118" cy="15841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50040" y="2678805"/>
            <a:ext cx="260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is now sent to </a:t>
            </a:r>
            <a:r>
              <a:rPr lang="en-US" b="1" dirty="0" err="1" smtClean="0"/>
              <a:t>DioTY</a:t>
            </a:r>
            <a:r>
              <a:rPr lang="en-US" b="1" dirty="0" smtClean="0"/>
              <a:t> MQTT broker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816699" y="3325136"/>
            <a:ext cx="1352282" cy="1388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3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4892" y="2324411"/>
            <a:ext cx="8038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See if the data goes to Cloud </a:t>
            </a:r>
            <a:r>
              <a:rPr lang="en-US" sz="4000" dirty="0" smtClean="0"/>
              <a:t>Server (MQTT Broker)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418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Did MQTT broker receive the data?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463" y="1233197"/>
            <a:ext cx="7970949" cy="4085778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 right, MQTT broker received the Data we just sent.</a:t>
            </a:r>
          </a:p>
          <a:p>
            <a:r>
              <a:rPr lang="en-US" dirty="0" smtClean="0"/>
              <a:t>We can check, go to your broker to see it.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48" y="2429714"/>
            <a:ext cx="7572777" cy="38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IoT</a:t>
            </a:r>
            <a:r>
              <a:rPr lang="en-US" dirty="0"/>
              <a:t> building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D2505E3-A784-45C7-B1B0-4A1DFC3C055A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57" y="1568283"/>
            <a:ext cx="8809824" cy="34555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12890" y="2331076"/>
            <a:ext cx="3206840" cy="5022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9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data format sent from your phone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19" y="1316932"/>
            <a:ext cx="4295493" cy="47232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069724" y="2781837"/>
            <a:ext cx="811369" cy="4636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881093" y="2781838"/>
            <a:ext cx="1352282" cy="46363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4892" y="1210614"/>
            <a:ext cx="174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Base Topic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37882" y="1573507"/>
            <a:ext cx="2041690" cy="1337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4892" y="4921518"/>
            <a:ext cx="289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Sensor-based Topic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575775" y="3387145"/>
            <a:ext cx="2781836" cy="1534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16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the data and manipulate 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9021" y="1297591"/>
            <a:ext cx="7983828" cy="4008505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Subscribe to the data</a:t>
            </a:r>
          </a:p>
          <a:p>
            <a:r>
              <a:rPr lang="en-US" smtClean="0"/>
              <a:t>Need to use MQTT subscriber software</a:t>
            </a:r>
          </a:p>
          <a:p>
            <a:r>
              <a:rPr lang="en-US" smtClean="0"/>
              <a:t>Once you get the data, pass it to your SW Tool.</a:t>
            </a:r>
          </a:p>
          <a:p>
            <a:pPr lvl="1"/>
            <a:r>
              <a:rPr lang="en-US" smtClean="0"/>
              <a:t>Show chart of the data history</a:t>
            </a:r>
          </a:p>
          <a:p>
            <a:pPr lvl="1"/>
            <a:r>
              <a:rPr lang="en-US" smtClean="0"/>
              <a:t>Automate action</a:t>
            </a:r>
          </a:p>
          <a:p>
            <a:pPr lvl="1"/>
            <a:r>
              <a:rPr lang="en-US" smtClean="0"/>
              <a:t>Send to analytics module</a:t>
            </a:r>
          </a:p>
          <a:p>
            <a:r>
              <a:rPr lang="en-US" smtClean="0"/>
              <a:t>Example of SW Tool to do manipulation : Node-Red (open source)</a:t>
            </a:r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227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Node Red 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8412" y="1204263"/>
            <a:ext cx="8497706" cy="440775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Make sure you have your Node-Red running, add a New Flow</a:t>
            </a:r>
          </a:p>
          <a:p>
            <a:r>
              <a:rPr lang="en-US" sz="2000" dirty="0" smtClean="0">
                <a:hlinkClick r:id="rId2"/>
              </a:rPr>
              <a:t>https://github.com/orenonline/LoRaWAN_WiFi_IoT_Training/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 smtClean="0"/>
              <a:t>Click at “</a:t>
            </a:r>
            <a:r>
              <a:rPr lang="en-US" sz="2000" b="1" dirty="0" smtClean="0"/>
              <a:t>SensorNode.txt”</a:t>
            </a:r>
            <a:endParaRPr lang="en-US" sz="2000" dirty="0" smtClean="0"/>
          </a:p>
          <a:p>
            <a:r>
              <a:rPr lang="en-US" sz="2000" dirty="0" smtClean="0"/>
              <a:t>Click at “Raw”</a:t>
            </a:r>
          </a:p>
          <a:p>
            <a:r>
              <a:rPr lang="en-US" sz="2000" dirty="0" smtClean="0"/>
              <a:t>Copy the whole text </a:t>
            </a:r>
          </a:p>
          <a:p>
            <a:r>
              <a:rPr lang="en-US" sz="2000" dirty="0" smtClean="0"/>
              <a:t>Now go to your New Flow page, select Import-&gt;Clipboard</a:t>
            </a:r>
          </a:p>
          <a:p>
            <a:r>
              <a:rPr lang="en-US" sz="2000" dirty="0" smtClean="0"/>
              <a:t>Position it nicely on the page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Edit FRED node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869" y="1207439"/>
            <a:ext cx="8164132" cy="4163051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Each items in the Node-Red is called a “node”</a:t>
            </a:r>
          </a:p>
          <a:p>
            <a:r>
              <a:rPr lang="en-US" dirty="0" smtClean="0"/>
              <a:t>If you do a copy and paste, all logics are copied and pasted</a:t>
            </a:r>
          </a:p>
          <a:p>
            <a:r>
              <a:rPr lang="en-US" dirty="0" smtClean="0"/>
              <a:t>But credentials are not copied and pasted.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/>
              <a:t>Double-click at “</a:t>
            </a:r>
            <a:r>
              <a:rPr lang="en-US" dirty="0" err="1" smtClean="0"/>
              <a:t>MyMQTT</a:t>
            </a:r>
            <a:r>
              <a:rPr lang="en-US" dirty="0" smtClean="0"/>
              <a:t> Broker” node</a:t>
            </a:r>
          </a:p>
          <a:p>
            <a:r>
              <a:rPr lang="en-US" dirty="0" smtClean="0"/>
              <a:t>Click at the small pencil</a:t>
            </a:r>
          </a:p>
          <a:p>
            <a:r>
              <a:rPr lang="en-US" dirty="0" smtClean="0"/>
              <a:t>Click at the Security Tab</a:t>
            </a:r>
          </a:p>
          <a:p>
            <a:r>
              <a:rPr lang="en-US" dirty="0" smtClean="0"/>
              <a:t>Fill in the Username and Password.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/>
              <a:t>Click “</a:t>
            </a:r>
            <a:r>
              <a:rPr lang="en-US" b="1" dirty="0" smtClean="0"/>
              <a:t>Deploy</a:t>
            </a:r>
            <a:r>
              <a:rPr lang="en-US" dirty="0" smtClean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89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See the Debug and Dashboard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1158" y="1349106"/>
            <a:ext cx="8151254" cy="3982747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On the right hand side, click at the Debug tab</a:t>
            </a:r>
          </a:p>
          <a:p>
            <a:r>
              <a:rPr lang="en-US" smtClean="0"/>
              <a:t>You can see the incoming data</a:t>
            </a:r>
          </a:p>
          <a:p>
            <a:r>
              <a:rPr lang="en-US" smtClean="0"/>
              <a:t>For Dashboard, you can click at the Dashboard tab</a:t>
            </a:r>
          </a:p>
          <a:p>
            <a:r>
              <a:rPr lang="en-US" smtClean="0"/>
              <a:t>All the dashboard item has been populated</a:t>
            </a:r>
          </a:p>
          <a:p>
            <a:r>
              <a:rPr lang="en-US" smtClean="0"/>
              <a:t>All you need is just to press the small arrow underneath the Dashboard tab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8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09" y="1291442"/>
            <a:ext cx="8835724" cy="36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5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Save Data into a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5" y="1578131"/>
            <a:ext cx="8691940" cy="362493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1197892">
            <a:off x="1767262" y="4204514"/>
            <a:ext cx="5587347" cy="4886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64035" y="3206839"/>
            <a:ext cx="1779965" cy="1249251"/>
          </a:xfrm>
          <a:prstGeom prst="ellipse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Config</a:t>
            </a:r>
            <a:r>
              <a:rPr lang="en-US" dirty="0" smtClean="0"/>
              <a:t> the File Node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3" y="1108923"/>
            <a:ext cx="6472774" cy="50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2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Notification to your phone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27" y="1959587"/>
            <a:ext cx="6778376" cy="42287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1827" y="892904"/>
            <a:ext cx="604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Register to </a:t>
            </a:r>
            <a:r>
              <a:rPr lang="en-US" dirty="0" err="1"/>
              <a:t>P</a:t>
            </a:r>
            <a:r>
              <a:rPr lang="en-US" dirty="0" err="1" smtClean="0"/>
              <a:t>ushbullet</a:t>
            </a: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Install </a:t>
            </a:r>
            <a:r>
              <a:rPr lang="en-US" dirty="0" err="1"/>
              <a:t>P</a:t>
            </a:r>
            <a:r>
              <a:rPr lang="en-US" dirty="0" err="1" smtClean="0"/>
              <a:t>ushbullet</a:t>
            </a:r>
            <a:r>
              <a:rPr lang="en-US" dirty="0" smtClean="0"/>
              <a:t> to your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9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Pushbullet</a:t>
            </a:r>
            <a:r>
              <a:rPr lang="en-US" dirty="0" smtClean="0"/>
              <a:t> node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8" y="1110131"/>
            <a:ext cx="8178084" cy="508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2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basics for </a:t>
            </a:r>
            <a:r>
              <a:rPr lang="en-US" dirty="0" err="1"/>
              <a:t>IoT</a:t>
            </a:r>
            <a:r>
              <a:rPr lang="en-US" dirty="0"/>
              <a:t> – we will use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  <a:p>
            <a:pPr lvl="1"/>
            <a:r>
              <a:rPr lang="en-US" dirty="0"/>
              <a:t>JSON is not a protocol, but an encoding format</a:t>
            </a:r>
          </a:p>
          <a:p>
            <a:pPr lvl="1"/>
            <a:r>
              <a:rPr lang="en-US" dirty="0"/>
              <a:t>Used widely in </a:t>
            </a:r>
            <a:r>
              <a:rPr lang="en-US" dirty="0" err="1"/>
              <a:t>IoT</a:t>
            </a:r>
            <a:r>
              <a:rPr lang="en-US" dirty="0"/>
              <a:t> </a:t>
            </a:r>
          </a:p>
          <a:p>
            <a:r>
              <a:rPr lang="en-US" dirty="0"/>
              <a:t>MQTT</a:t>
            </a:r>
          </a:p>
          <a:p>
            <a:pPr lvl="1"/>
            <a:r>
              <a:rPr lang="en-US" dirty="0"/>
              <a:t>A lightweight messaging protocol for small sensors and mobile devices, optimized for high-latency or unreliable networks</a:t>
            </a:r>
          </a:p>
          <a:p>
            <a:pPr lvl="1"/>
            <a:r>
              <a:rPr lang="en-US" dirty="0"/>
              <a:t>Client – Server - Client</a:t>
            </a:r>
          </a:p>
          <a:p>
            <a:pPr lvl="1"/>
            <a:r>
              <a:rPr lang="en-US" dirty="0"/>
              <a:t>Publish – Broker – Subscribe</a:t>
            </a:r>
          </a:p>
          <a:p>
            <a:pPr lvl="1"/>
            <a:r>
              <a:rPr lang="en-US" dirty="0"/>
              <a:t>Needs a Topic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D2505E3-A784-45C7-B1B0-4A1DFC3C055A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723" y="2283550"/>
            <a:ext cx="1985077" cy="784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54" y="4182160"/>
            <a:ext cx="3492248" cy="19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 </a:t>
            </a:r>
            <a:r>
              <a:rPr lang="en-US" dirty="0" err="1" smtClean="0"/>
              <a:t>Pushbullet</a:t>
            </a:r>
            <a:r>
              <a:rPr lang="en-US" dirty="0" smtClean="0"/>
              <a:t> to canvas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665"/>
            <a:ext cx="9144000" cy="345667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19100">
            <a:off x="1110552" y="3999500"/>
            <a:ext cx="2350320" cy="4709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51879" y="4932607"/>
            <a:ext cx="3095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Drag in and double-click</a:t>
            </a:r>
            <a:endParaRPr lang="en-US" sz="2000" b="1" dirty="0"/>
          </a:p>
        </p:txBody>
      </p:sp>
      <p:sp>
        <p:nvSpPr>
          <p:cNvPr id="8" name="Oval 7"/>
          <p:cNvSpPr/>
          <p:nvPr/>
        </p:nvSpPr>
        <p:spPr>
          <a:xfrm>
            <a:off x="8255358" y="2202287"/>
            <a:ext cx="695459" cy="69545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Fill up the API-key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47" y="923924"/>
            <a:ext cx="4514850" cy="2505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5" y="923924"/>
            <a:ext cx="2447925" cy="2028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8" y="2952749"/>
            <a:ext cx="4438650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98" y="4899941"/>
            <a:ext cx="7422389" cy="1844014"/>
          </a:xfrm>
          <a:prstGeom prst="rect">
            <a:avLst/>
          </a:prstGeom>
        </p:spPr>
      </p:pic>
      <p:sp>
        <p:nvSpPr>
          <p:cNvPr id="9" name="Curved Left Arrow 8"/>
          <p:cNvSpPr/>
          <p:nvPr/>
        </p:nvSpPr>
        <p:spPr>
          <a:xfrm>
            <a:off x="3041492" y="1730218"/>
            <a:ext cx="901521" cy="171610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urved Left Arrow 10"/>
          <p:cNvSpPr/>
          <p:nvPr/>
        </p:nvSpPr>
        <p:spPr>
          <a:xfrm rot="19752614">
            <a:off x="2665797" y="4128470"/>
            <a:ext cx="901521" cy="171610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 rot="1144317">
            <a:off x="4951077" y="2438329"/>
            <a:ext cx="866859" cy="346964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90102" y="5954377"/>
            <a:ext cx="3479633" cy="5623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0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Complete the form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38" y="1147159"/>
            <a:ext cx="5710036" cy="49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85813" y="4595942"/>
            <a:ext cx="7853362" cy="93079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z</a:t>
            </a:r>
            <a:r>
              <a:rPr lang="en-US" sz="2000" dirty="0" smtClean="0"/>
              <a:t>aki.bakar@mimos.my </a:t>
            </a:r>
          </a:p>
          <a:p>
            <a:r>
              <a:rPr lang="en-US" sz="2000" dirty="0" smtClean="0"/>
              <a:t>nordin.ramli@mimos.my</a:t>
            </a:r>
          </a:p>
          <a:p>
            <a:r>
              <a:rPr lang="en-US" sz="2000" dirty="0" smtClean="0"/>
              <a:t>hafizal.mohamad@mimos.my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2018 MIMOS </a:t>
            </a:r>
            <a:r>
              <a:rPr lang="en-US" dirty="0" err="1" smtClean="0"/>
              <a:t>Berhad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 to control </a:t>
            </a:r>
            <a:r>
              <a:rPr lang="en-US" dirty="0" err="1" smtClean="0"/>
              <a:t>AutoGate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4921" y="1891787"/>
            <a:ext cx="4968561" cy="3726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822" y="1891786"/>
            <a:ext cx="4968562" cy="372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JSON vs XML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286"/>
            <a:ext cx="8867104" cy="470824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D2505E3-A784-45C7-B1B0-4A1DFC3C055A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03054" y="4275786"/>
            <a:ext cx="862884" cy="309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936741"/>
              </p:ext>
            </p:extLst>
          </p:nvPr>
        </p:nvGraphicFramePr>
        <p:xfrm>
          <a:off x="233633" y="1143044"/>
          <a:ext cx="8654603" cy="354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0029"/>
                <a:gridCol w="4404574"/>
              </a:tblGrid>
              <a:tr h="406240">
                <a:tc>
                  <a:txBody>
                    <a:bodyPr/>
                    <a:lstStyle/>
                    <a:p>
                      <a:r>
                        <a:rPr lang="en-US" dirty="0" smtClean="0"/>
                        <a:t>JSON 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</a:t>
                      </a:r>
                      <a:endParaRPr lang="en-US" dirty="0"/>
                    </a:p>
                  </a:txBody>
                  <a:tcPr/>
                </a:tc>
              </a:tr>
              <a:tr h="3138626">
                <a:tc>
                  <a:txBody>
                    <a:bodyPr/>
                    <a:lstStyle/>
                    <a:p>
                      <a:pPr algn="l"/>
                      <a:endParaRPr lang="en-US" sz="1600" b="0" i="0" dirty="0" smtClean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"employees"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:[</a:t>
                      </a:r>
                      <a:b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 { 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"John"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"Doe"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},</a:t>
                      </a:r>
                      <a:b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 { 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"Anna"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"Smith"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},</a:t>
                      </a:r>
                      <a:b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 { 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"Peter"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"Jones"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}</a:t>
                      </a:r>
                      <a:b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]}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employees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employee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   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John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Doe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/employee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employee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   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Anna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Smith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/employee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employee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   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Peter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Jones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200" b="0" i="0" dirty="0" err="1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/employee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b="0" i="0" dirty="0" smtClean="0">
                          <a:solidFill>
                            <a:srgbClr val="A52A2A"/>
                          </a:solidFill>
                          <a:effectLst/>
                          <a:latin typeface="Consolas" panose="020B0609020204030204" pitchFamily="49" charset="0"/>
                        </a:rPr>
                        <a:t>/employees</a:t>
                      </a:r>
                      <a:r>
                        <a:rPr lang="en-US" sz="1200" b="0" i="0" dirty="0" smtClean="0">
                          <a:solidFill>
                            <a:srgbClr val="0000CD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4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Sensor Node Source Code -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D2505E3-A784-45C7-B1B0-4A1DFC3C055A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4365547"/>
              </p:ext>
            </p:extLst>
          </p:nvPr>
        </p:nvGraphicFramePr>
        <p:xfrm>
          <a:off x="102354" y="1160751"/>
          <a:ext cx="9011116" cy="207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779"/>
                <a:gridCol w="2252779"/>
                <a:gridCol w="2252779"/>
                <a:gridCol w="2252779"/>
              </a:tblGrid>
              <a:tr h="389854">
                <a:tc>
                  <a:txBody>
                    <a:bodyPr/>
                    <a:lstStyle/>
                    <a:p>
                      <a:r>
                        <a:rPr lang="en-US" dirty="0" smtClean="0"/>
                        <a:t>Header</a:t>
                      </a:r>
                      <a:r>
                        <a:rPr lang="en-US" baseline="0" dirty="0" smtClean="0"/>
                        <a:t> Files</a:t>
                      </a:r>
                      <a:r>
                        <a:rPr lang="en-US" dirty="0" smtClean="0"/>
                        <a:t> Needed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Instantiation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MQTT &amp; </a:t>
                      </a:r>
                      <a:r>
                        <a:rPr lang="en-US" dirty="0" err="1" smtClean="0"/>
                        <a:t>WiFi</a:t>
                      </a:r>
                      <a:r>
                        <a:rPr lang="en-US" dirty="0" smtClean="0"/>
                        <a:t> info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MQTT connection</a:t>
                      </a:r>
                      <a:endParaRPr lang="en-US" dirty="0"/>
                    </a:p>
                  </a:txBody>
                  <a:tcPr/>
                </a:tc>
              </a:tr>
              <a:tr h="1681992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#include "</a:t>
                      </a:r>
                      <a:r>
                        <a:rPr lang="en-US" sz="1200" b="1" dirty="0" err="1" smtClean="0"/>
                        <a:t>DHT.h</a:t>
                      </a:r>
                      <a:r>
                        <a:rPr lang="en-US" sz="1200" b="1" dirty="0" smtClean="0"/>
                        <a:t>"</a:t>
                      </a:r>
                    </a:p>
                    <a:p>
                      <a:r>
                        <a:rPr lang="en-US" sz="1200" b="1" dirty="0" smtClean="0"/>
                        <a:t>#include "</a:t>
                      </a:r>
                      <a:r>
                        <a:rPr lang="en-US" sz="1200" b="1" dirty="0" err="1" smtClean="0"/>
                        <a:t>WiFiEsp.h</a:t>
                      </a:r>
                      <a:r>
                        <a:rPr lang="en-US" sz="1200" b="1" dirty="0" smtClean="0"/>
                        <a:t>"</a:t>
                      </a:r>
                    </a:p>
                    <a:p>
                      <a:r>
                        <a:rPr lang="en-US" sz="1200" b="1" dirty="0" smtClean="0"/>
                        <a:t>#include &lt;</a:t>
                      </a:r>
                      <a:r>
                        <a:rPr lang="en-US" sz="1200" b="1" dirty="0" err="1" smtClean="0"/>
                        <a:t>PubSubClient.h</a:t>
                      </a:r>
                      <a:r>
                        <a:rPr lang="en-US" sz="1200" b="1" dirty="0" smtClean="0"/>
                        <a:t>&gt;</a:t>
                      </a:r>
                    </a:p>
                    <a:p>
                      <a:r>
                        <a:rPr lang="en-US" sz="1200" dirty="0" smtClean="0"/>
                        <a:t>#include &lt;</a:t>
                      </a:r>
                      <a:r>
                        <a:rPr lang="en-US" sz="1200" dirty="0" err="1" smtClean="0"/>
                        <a:t>stdio.h</a:t>
                      </a:r>
                      <a:r>
                        <a:rPr lang="en-US" sz="1200" dirty="0" smtClean="0"/>
                        <a:t>&gt;</a:t>
                      </a:r>
                    </a:p>
                    <a:p>
                      <a:r>
                        <a:rPr lang="en-US" sz="1200" dirty="0" smtClean="0"/>
                        <a:t>#include &lt;</a:t>
                      </a:r>
                      <a:r>
                        <a:rPr lang="en-US" sz="1200" dirty="0" err="1" smtClean="0"/>
                        <a:t>stdlib.h</a:t>
                      </a:r>
                      <a:r>
                        <a:rPr lang="en-US" sz="1200" dirty="0" smtClean="0"/>
                        <a:t>&gt;</a:t>
                      </a:r>
                    </a:p>
                    <a:p>
                      <a:r>
                        <a:rPr lang="en-US" sz="1200" dirty="0" smtClean="0"/>
                        <a:t>#include &lt;</a:t>
                      </a:r>
                      <a:r>
                        <a:rPr lang="en-US" sz="1200" dirty="0" err="1" smtClean="0"/>
                        <a:t>string.h</a:t>
                      </a:r>
                      <a:r>
                        <a:rPr lang="en-US" sz="1200" dirty="0" smtClean="0"/>
                        <a:t>&gt;</a:t>
                      </a:r>
                    </a:p>
                    <a:p>
                      <a:r>
                        <a:rPr lang="en-US" sz="1200" b="1" dirty="0" smtClean="0"/>
                        <a:t>#include &lt;</a:t>
                      </a:r>
                      <a:r>
                        <a:rPr lang="en-US" sz="1200" b="1" dirty="0" err="1" smtClean="0"/>
                        <a:t>ArduinoJson.h</a:t>
                      </a:r>
                      <a:r>
                        <a:rPr lang="en-US" sz="1200" b="1" dirty="0" smtClean="0"/>
                        <a:t>&gt;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 </a:t>
                      </a:r>
                      <a:r>
                        <a:rPr lang="en-US" sz="1200" dirty="0" err="1" smtClean="0"/>
                        <a:t>dht</a:t>
                      </a:r>
                      <a:r>
                        <a:rPr lang="en-US" sz="1200" dirty="0" smtClean="0"/>
                        <a:t>;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err="1" smtClean="0"/>
                        <a:t>WiFiEspClient</a:t>
                      </a:r>
                      <a:r>
                        <a:rPr lang="en-US" sz="1200" dirty="0" smtClean="0"/>
                        <a:t> client; 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err="1" smtClean="0"/>
                        <a:t>PubSubClient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mqttClient</a:t>
                      </a:r>
                      <a:r>
                        <a:rPr lang="en-US" sz="1200" dirty="0" smtClean="0"/>
                        <a:t>(client);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const</a:t>
                      </a:r>
                      <a:r>
                        <a:rPr lang="en-US" sz="1200" dirty="0" smtClean="0"/>
                        <a:t> char* server = "mqtt.dioty.co";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char </a:t>
                      </a:r>
                      <a:r>
                        <a:rPr lang="en-US" sz="1200" dirty="0" err="1" smtClean="0"/>
                        <a:t>ssid</a:t>
                      </a:r>
                      <a:r>
                        <a:rPr lang="en-US" sz="1200" dirty="0" smtClean="0"/>
                        <a:t>[] = “</a:t>
                      </a:r>
                      <a:r>
                        <a:rPr lang="en-US" sz="1200" dirty="0" err="1" smtClean="0"/>
                        <a:t>wifiSSID</a:t>
                      </a:r>
                      <a:r>
                        <a:rPr lang="en-US" sz="1200" dirty="0" smtClean="0"/>
                        <a:t>";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char pass[] = “</a:t>
                      </a:r>
                      <a:r>
                        <a:rPr lang="en-US" sz="1200" dirty="0" err="1" smtClean="0"/>
                        <a:t>wifiPasswd</a:t>
                      </a:r>
                      <a:r>
                        <a:rPr lang="en-US" sz="1200" dirty="0" smtClean="0"/>
                        <a:t>";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if (</a:t>
                      </a:r>
                      <a:r>
                        <a:rPr lang="en-US" sz="1200" dirty="0" err="1" smtClean="0"/>
                        <a:t>mqttClient.connect</a:t>
                      </a:r>
                      <a:r>
                        <a:rPr lang="en-US" sz="1200" dirty="0" smtClean="0"/>
                        <a:t>(NULL, “</a:t>
                      </a:r>
                      <a:r>
                        <a:rPr lang="en-US" sz="1200" dirty="0" err="1" smtClean="0"/>
                        <a:t>user@name</a:t>
                      </a:r>
                      <a:r>
                        <a:rPr lang="en-US" sz="1200" dirty="0" smtClean="0"/>
                        <a:t>", “</a:t>
                      </a:r>
                      <a:r>
                        <a:rPr lang="en-US" sz="1200" dirty="0" err="1" smtClean="0"/>
                        <a:t>passwd</a:t>
                      </a:r>
                      <a:r>
                        <a:rPr lang="en-US" sz="1200" dirty="0" smtClean="0"/>
                        <a:t>")) {</a:t>
                      </a:r>
                    </a:p>
                    <a:p>
                      <a:r>
                        <a:rPr lang="en-US" sz="1200" dirty="0" smtClean="0"/>
                        <a:t>      </a:t>
                      </a:r>
                      <a:r>
                        <a:rPr lang="en-US" sz="1200" dirty="0" err="1" smtClean="0"/>
                        <a:t>Serial.println</a:t>
                      </a:r>
                      <a:r>
                        <a:rPr lang="en-US" sz="1200" dirty="0" smtClean="0"/>
                        <a:t>("connected");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942044"/>
              </p:ext>
            </p:extLst>
          </p:nvPr>
        </p:nvGraphicFramePr>
        <p:xfrm>
          <a:off x="102356" y="3400944"/>
          <a:ext cx="9041644" cy="2067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411"/>
                <a:gridCol w="2260411"/>
                <a:gridCol w="2260411"/>
                <a:gridCol w="2260411"/>
              </a:tblGrid>
              <a:tr h="31456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  <a:r>
                        <a:rPr lang="en-US" sz="1600" baseline="0" dirty="0" smtClean="0"/>
                        <a:t> VCC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r>
                        <a:rPr lang="en-US" baseline="0" dirty="0" smtClean="0"/>
                        <a:t> T&amp;H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Format as JSON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Send</a:t>
                      </a:r>
                      <a:r>
                        <a:rPr lang="en-US" baseline="0" dirty="0" smtClean="0"/>
                        <a:t> to Cloud</a:t>
                      </a:r>
                      <a:endParaRPr lang="en-US" dirty="0"/>
                    </a:p>
                  </a:txBody>
                  <a:tcPr/>
                </a:tc>
              </a:tr>
              <a:tr h="173225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averageVcc</a:t>
                      </a:r>
                      <a:r>
                        <a:rPr lang="en-US" sz="1200" dirty="0" smtClean="0"/>
                        <a:t> = </a:t>
                      </a:r>
                      <a:r>
                        <a:rPr lang="en-US" sz="1200" dirty="0" err="1" smtClean="0"/>
                        <a:t>averageVcc</a:t>
                      </a:r>
                      <a:r>
                        <a:rPr lang="en-US" sz="1200" dirty="0" smtClean="0"/>
                        <a:t> + (float) </a:t>
                      </a:r>
                      <a:r>
                        <a:rPr lang="en-US" sz="1200" dirty="0" err="1" smtClean="0"/>
                        <a:t>readVcc</a:t>
                      </a:r>
                      <a:r>
                        <a:rPr lang="en-US" sz="1200" dirty="0" smtClean="0"/>
                        <a:t>();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int16_t </a:t>
                      </a:r>
                      <a:r>
                        <a:rPr lang="en-US" sz="1200" dirty="0" err="1" smtClean="0"/>
                        <a:t>averageVccInt</a:t>
                      </a:r>
                      <a:r>
                        <a:rPr lang="en-US" sz="1200" dirty="0" smtClean="0"/>
                        <a:t> = round(</a:t>
                      </a:r>
                      <a:r>
                        <a:rPr lang="en-US" sz="1200" dirty="0" err="1" smtClean="0"/>
                        <a:t>averageVcc</a:t>
                      </a:r>
                      <a:r>
                        <a:rPr lang="en-US" sz="1200" dirty="0" smtClean="0"/>
                        <a:t>);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b="1" dirty="0" err="1" smtClean="0"/>
                        <a:t>dtostrf</a:t>
                      </a:r>
                      <a:r>
                        <a:rPr lang="en-US" sz="1200" dirty="0" smtClean="0"/>
                        <a:t>( </a:t>
                      </a:r>
                      <a:r>
                        <a:rPr lang="en-US" sz="1200" dirty="0" err="1" smtClean="0"/>
                        <a:t>averageVccInt</a:t>
                      </a:r>
                      <a:r>
                        <a:rPr lang="en-US" sz="1200" dirty="0" smtClean="0"/>
                        <a:t>, 3, 2, temp );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err="1" smtClean="0"/>
                        <a:t>dtostrf</a:t>
                      </a:r>
                      <a:r>
                        <a:rPr lang="en-US" sz="1200" dirty="0" smtClean="0"/>
                        <a:t>( </a:t>
                      </a:r>
                      <a:r>
                        <a:rPr lang="en-US" sz="1200" dirty="0" err="1" smtClean="0"/>
                        <a:t>dht.getHumidity</a:t>
                      </a:r>
                      <a:r>
                        <a:rPr lang="en-US" sz="1200" dirty="0" smtClean="0"/>
                        <a:t>(), 3, 2, temp2 );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it-IT" sz="1200" b="1" dirty="0" smtClean="0"/>
                        <a:t>dtostrf</a:t>
                      </a:r>
                      <a:r>
                        <a:rPr lang="it-IT" sz="1200" dirty="0" smtClean="0"/>
                        <a:t>( dht.getTemperature(), 3, 2, temp3 );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root["Voltage"] = temp;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root["Humidity"] = temp2;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root["Temperature"] = temp3;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err="1" smtClean="0"/>
                        <a:t>root.printTo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msg</a:t>
                      </a:r>
                      <a:r>
                        <a:rPr lang="en-US" sz="1200" dirty="0" smtClean="0"/>
                        <a:t>);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mqttClient.publish</a:t>
                      </a:r>
                      <a:r>
                        <a:rPr lang="en-US" sz="1200" dirty="0" smtClean="0"/>
                        <a:t>("/zaki.bm@gmail.com/1234", </a:t>
                      </a:r>
                      <a:r>
                        <a:rPr lang="en-US" sz="1200" dirty="0" err="1" smtClean="0"/>
                        <a:t>msg</a:t>
                      </a:r>
                      <a:r>
                        <a:rPr lang="en-US" sz="1200" dirty="0" smtClean="0"/>
                        <a:t>);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9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MQTT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D2505E3-A784-45C7-B1B0-4A1DFC3C055A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7239" y="1040012"/>
            <a:ext cx="8699335" cy="4961541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Message Queuing Telemetry Transport is an ISO standard (ISO/IEC PRF 20922)[2] publish-subscribe-based messaging protocol. </a:t>
            </a:r>
          </a:p>
          <a:p>
            <a:r>
              <a:rPr lang="en-US" dirty="0" smtClean="0"/>
              <a:t>It works on top of the TCP/IP protocol. </a:t>
            </a:r>
          </a:p>
          <a:p>
            <a:r>
              <a:rPr lang="en-US" dirty="0" smtClean="0"/>
              <a:t>It is designed for connections with remote locations where a "small code footprint" is required or the network bandwidth is limited. </a:t>
            </a:r>
          </a:p>
          <a:p>
            <a:r>
              <a:rPr lang="en-US" dirty="0" smtClean="0"/>
              <a:t>The publish-subscribe messaging pattern requires a message broker.</a:t>
            </a:r>
          </a:p>
          <a:p>
            <a:r>
              <a:rPr lang="en-US" dirty="0" smtClean="0"/>
              <a:t>FREE, open source </a:t>
            </a:r>
            <a:r>
              <a:rPr lang="en-US" dirty="0" err="1" smtClean="0"/>
              <a:t>Mosquitto</a:t>
            </a:r>
            <a:r>
              <a:rPr lang="en-US" dirty="0" smtClean="0"/>
              <a:t> MQTT.  You can install on your PC</a:t>
            </a:r>
          </a:p>
          <a:p>
            <a:r>
              <a:rPr lang="en-US" dirty="0" smtClean="0"/>
              <a:t>Cloud-based MQTT broker also available, example is </a:t>
            </a:r>
            <a:r>
              <a:rPr lang="en-US" dirty="0" err="1" smtClean="0"/>
              <a:t>Dioty</a:t>
            </a:r>
            <a:r>
              <a:rPr lang="en-US" dirty="0" smtClean="0"/>
              <a:t>, </a:t>
            </a:r>
            <a:r>
              <a:rPr lang="en-US" dirty="0" err="1" smtClean="0"/>
              <a:t>HiveMQ</a:t>
            </a:r>
            <a:r>
              <a:rPr lang="en-US" dirty="0" smtClean="0"/>
              <a:t>, </a:t>
            </a:r>
            <a:r>
              <a:rPr lang="en-US" dirty="0" err="1" smtClean="0"/>
              <a:t>CloudMQTT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60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Device Design – The 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4342" y="1336228"/>
            <a:ext cx="7958070" cy="43513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arenR"/>
            </a:pPr>
            <a:r>
              <a:rPr lang="en-US" smtClean="0"/>
              <a:t>Hardware and sensor</a:t>
            </a:r>
          </a:p>
          <a:p>
            <a:pPr marL="514350" indent="-514350">
              <a:buFont typeface="Arial"/>
              <a:buAutoNum type="arabicParenR"/>
            </a:pPr>
            <a:r>
              <a:rPr lang="en-US" smtClean="0"/>
              <a:t>Make sure you can get the sensor data locally</a:t>
            </a:r>
          </a:p>
          <a:p>
            <a:pPr marL="514350" indent="-514350">
              <a:buFont typeface="Arial"/>
              <a:buAutoNum type="arabicParenR"/>
            </a:pPr>
            <a:r>
              <a:rPr lang="en-US" smtClean="0"/>
              <a:t>Push the data to the cloud :</a:t>
            </a:r>
          </a:p>
          <a:p>
            <a:pPr marL="971550" lvl="1" indent="-514350">
              <a:buFont typeface="Arial"/>
              <a:buAutoNum type="arabicParenR"/>
            </a:pPr>
            <a:r>
              <a:rPr lang="en-US" smtClean="0"/>
              <a:t>Why?.... Because we can access it anywhere</a:t>
            </a:r>
          </a:p>
          <a:p>
            <a:pPr marL="971550" lvl="1" indent="-514350">
              <a:buFont typeface="Arial"/>
              <a:buAutoNum type="arabicParenR"/>
            </a:pPr>
            <a:r>
              <a:rPr lang="en-US" smtClean="0"/>
              <a:t>Where? …. Any cloud-based MQTT broker</a:t>
            </a:r>
          </a:p>
          <a:p>
            <a:pPr marL="514350" indent="-514350">
              <a:buFont typeface="Arial"/>
              <a:buAutoNum type="arabicParenR"/>
            </a:pPr>
            <a:r>
              <a:rPr lang="en-US" smtClean="0"/>
              <a:t>Get the data and manipulate it :</a:t>
            </a:r>
          </a:p>
          <a:p>
            <a:pPr marL="971550" lvl="1" indent="-514350">
              <a:buFont typeface="Arial"/>
              <a:buAutoNum type="arabicParenR"/>
            </a:pPr>
            <a:r>
              <a:rPr lang="en-US" smtClean="0"/>
              <a:t>How?.... Use MQTT subscriber</a:t>
            </a:r>
          </a:p>
          <a:p>
            <a:pPr marL="971550" lvl="1" indent="-514350">
              <a:buFont typeface="Arial"/>
              <a:buAutoNum type="arabicParenR"/>
            </a:pPr>
            <a:r>
              <a:rPr lang="en-US" smtClean="0"/>
              <a:t>Manipulate?.... Yes, using tools, example is Node-Red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13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and Sensor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1682" y="1194560"/>
            <a:ext cx="8589135" cy="435133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Our closest friend : Handphone.   This App is for Android only.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78" y="2118709"/>
            <a:ext cx="3915025" cy="395856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646684" y="2867434"/>
            <a:ext cx="4443212" cy="12305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Open the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DC0CE-8A21-47CA-B454-3776300C08F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2018 MIMOS Berhad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79" y="798279"/>
            <a:ext cx="3179909" cy="565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0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MIMOSCorporate4x3</Template>
  <TotalTime>11647</TotalTime>
  <Words>1070</Words>
  <Application>Microsoft Office PowerPoint</Application>
  <PresentationFormat>On-screen Show (4:3)</PresentationFormat>
  <Paragraphs>224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MS PGothic</vt:lpstr>
      <vt:lpstr>Arial</vt:lpstr>
      <vt:lpstr>Arial </vt:lpstr>
      <vt:lpstr>Calibri</vt:lpstr>
      <vt:lpstr>CapsuulaRegular</vt:lpstr>
      <vt:lpstr>Consolas</vt:lpstr>
      <vt:lpstr>Courier New</vt:lpstr>
      <vt:lpstr>DIN Alternate Bold</vt:lpstr>
      <vt:lpstr>Helvetica</vt:lpstr>
      <vt:lpstr>Segoe UI</vt:lpstr>
      <vt:lpstr>Times</vt:lpstr>
      <vt:lpstr>Wingdings</vt:lpstr>
      <vt:lpstr>Default Theme</vt:lpstr>
      <vt:lpstr>PowerPoint Presentation</vt:lpstr>
      <vt:lpstr>IoT building blocks</vt:lpstr>
      <vt:lpstr>Some basics for IoT – we will use this</vt:lpstr>
      <vt:lpstr>JSON vs XML Example</vt:lpstr>
      <vt:lpstr>Sensor Node Source Code - sequence</vt:lpstr>
      <vt:lpstr>MQTT</vt:lpstr>
      <vt:lpstr>IoT Device Design – The Steps</vt:lpstr>
      <vt:lpstr>Hardware and Sensor</vt:lpstr>
      <vt:lpstr>Step 1: Open the App</vt:lpstr>
      <vt:lpstr>Step 2: See the dashboard</vt:lpstr>
      <vt:lpstr>Make sure you can get the sensor data locally</vt:lpstr>
      <vt:lpstr>Step 2 : See the dashboard (continue)</vt:lpstr>
      <vt:lpstr>Push the data to cloud</vt:lpstr>
      <vt:lpstr>Step 3 : Stream it !</vt:lpstr>
      <vt:lpstr>Step 3: Stream It !  (continue)</vt:lpstr>
      <vt:lpstr>Step 4: Fill in MQTT info</vt:lpstr>
      <vt:lpstr>Step 4 : Press ON to publish the data</vt:lpstr>
      <vt:lpstr>PowerPoint Presentation</vt:lpstr>
      <vt:lpstr>Did MQTT broker receive the data?</vt:lpstr>
      <vt:lpstr>The data format sent from your phone</vt:lpstr>
      <vt:lpstr>Get the data and manipulate it</vt:lpstr>
      <vt:lpstr>The Node Red Flow</vt:lpstr>
      <vt:lpstr>Edit FRED node</vt:lpstr>
      <vt:lpstr>See the Debug and Dashboard</vt:lpstr>
      <vt:lpstr>The Visualization</vt:lpstr>
      <vt:lpstr>Save Data into a File</vt:lpstr>
      <vt:lpstr>Config the File Node</vt:lpstr>
      <vt:lpstr>Notification to your phone</vt:lpstr>
      <vt:lpstr>Install Pushbullet node</vt:lpstr>
      <vt:lpstr>Add Pushbullet to canvas</vt:lpstr>
      <vt:lpstr>Fill up the API-key</vt:lpstr>
      <vt:lpstr>Complete the form</vt:lpstr>
      <vt:lpstr>THANK YOU</vt:lpstr>
      <vt:lpstr>Hardware to control AutoGate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nordin.ramli@gmail.com</dc:creator>
  <cp:lastModifiedBy>Ahmad Zaki Abu Bakar</cp:lastModifiedBy>
  <cp:revision>184</cp:revision>
  <dcterms:created xsi:type="dcterms:W3CDTF">2016-11-02T06:15:17Z</dcterms:created>
  <dcterms:modified xsi:type="dcterms:W3CDTF">2019-09-26T03:41:44Z</dcterms:modified>
</cp:coreProperties>
</file>